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7772" autoAdjust="0"/>
  </p:normalViewPr>
  <p:slideViewPr>
    <p:cSldViewPr snapToGrid="0">
      <p:cViewPr varScale="1">
        <p:scale>
          <a:sx n="78" d="100"/>
          <a:sy n="78" d="100"/>
        </p:scale>
        <p:origin x="835" y="67"/>
      </p:cViewPr>
      <p:guideLst/>
    </p:cSldViewPr>
  </p:slideViewPr>
  <p:outlineViewPr>
    <p:cViewPr>
      <p:scale>
        <a:sx n="33" d="100"/>
        <a:sy n="33" d="100"/>
      </p:scale>
      <p:origin x="0" y="-202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5/11/2020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5/11/2020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and welcome to a brief explanation of how your school can obtain </a:t>
            </a:r>
            <a:r>
              <a:rPr lang="en-US" baseline="0" dirty="0" smtClean="0"/>
              <a:t>accessible materials for students who require different formats to learn.  My name is Chris Kuehl.  I’m a Specialist of Physical/Health Disabilities and Traumatic Brain Injury at SWWC.  Before moving on you may want to pause this recording to print out the PowerPoint and the handouts that are linked on the same page as this video. If you have them already, then let’s move on.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2</a:t>
            </a:fld>
            <a:endParaRPr lang="en-US"/>
          </a:p>
        </p:txBody>
      </p:sp>
    </p:spTree>
    <p:extLst>
      <p:ext uri="{BB962C8B-B14F-4D97-AF65-F5344CB8AC3E}">
        <p14:creationId xmlns:p14="http://schemas.microsoft.com/office/powerpoint/2010/main" val="396221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begin I</a:t>
            </a:r>
            <a:r>
              <a:rPr lang="en-US" baseline="0" dirty="0" smtClean="0"/>
              <a:t> need to define a few new acronyms for you!  Accessible Instructional Materials (AIM) first came into law within IDEA.  Those of you who have been in education awhile remember when communities and schools had to remodel to include accessibility features like curb cuts, ramps, elevators, larger stalls in bathrooms, larger doorways, automatic entry to facilities, levers on doors, etc. Getting around used to be very difficult for some individuals.  Now those common sense features are used by everyone! The National Instructional Material Accessibility Center was created because of the law changes so every state had access to learn more about the components.  As time passed and technology evolved, the names were changed to the Center for Applied Special Technology (CAST) and Accessible Educational Materials (AEM). The names changed as the use of printed material became digital and accessible technologies were created.   Throughout the website link on the next slide you will see the acronyms used interchangeably.  Originally NIMAC/AIM focused on assisting students K-12.  Currently CAST/AEM continues supporting that age group along with expanding to support individuals in post-secondary and in the workforce.   PALM stands for purchase accessible learning materials which will come later in the presentation.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3</a:t>
            </a:fld>
            <a:endParaRPr lang="en-US"/>
          </a:p>
        </p:txBody>
      </p:sp>
    </p:spTree>
    <p:extLst>
      <p:ext uri="{BB962C8B-B14F-4D97-AF65-F5344CB8AC3E}">
        <p14:creationId xmlns:p14="http://schemas.microsoft.com/office/powerpoint/2010/main" val="200032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Accessible</a:t>
            </a:r>
            <a:r>
              <a:rPr lang="en-US" baseline="0" dirty="0" smtClean="0"/>
              <a:t> Education Materials (AEM) are important to obtain so all students can have access to learning.  The AEM Center focuses on helping others understand and implement specialized formats of printed materials (such as large print, Braille, and audio formats) and digital formats (having text read out loud, word prediction, speech to text, hovering over a word to learn the definition, etc.). Bookmark the website link at the top of the slide!</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4</a:t>
            </a:fld>
            <a:endParaRPr lang="en-US"/>
          </a:p>
        </p:txBody>
      </p:sp>
    </p:spTree>
    <p:extLst>
      <p:ext uri="{BB962C8B-B14F-4D97-AF65-F5344CB8AC3E}">
        <p14:creationId xmlns:p14="http://schemas.microsoft.com/office/powerpoint/2010/main" val="33402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tube has everything, right?  Let’s watch a brief video to learn more about accessible education materials.  The second video is also from their website.  There are many videos to support your understanding of what accessible materials looks like and how supportive the tools can be for individuals with print disabilities.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5</a:t>
            </a:fld>
            <a:endParaRPr lang="en-US"/>
          </a:p>
        </p:txBody>
      </p:sp>
    </p:spTree>
    <p:extLst>
      <p:ext uri="{BB962C8B-B14F-4D97-AF65-F5344CB8AC3E}">
        <p14:creationId xmlns:p14="http://schemas.microsoft.com/office/powerpoint/2010/main" val="49011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your district is buying new curriculum, the district needs to inform the vendor that you want the materials printed in specialized formats</a:t>
            </a:r>
            <a:r>
              <a:rPr lang="en-US" sz="1200" baseline="0" dirty="0" smtClean="0"/>
              <a:t> along with the printed textbooks/workbooks, digital formats.  It is the vendors responsibility to provide those specialized formats if you have students who need those in your school.  The school district won’t have to pay extra for it, but you have to make sure you are requesting it when you order.  Let’s look at the link.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6</a:t>
            </a:fld>
            <a:endParaRPr lang="en-US"/>
          </a:p>
        </p:txBody>
      </p:sp>
    </p:spTree>
    <p:extLst>
      <p:ext uri="{BB962C8B-B14F-4D97-AF65-F5344CB8AC3E}">
        <p14:creationId xmlns:p14="http://schemas.microsoft.com/office/powerpoint/2010/main" val="292083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a:t>
            </a:r>
            <a:r>
              <a:rPr lang="en-US" baseline="0" dirty="0" smtClean="0"/>
              <a:t> last acronym for today.  Now that you know more about what accessible educational materials are your district will want to see the process to order these specialized materials.  Let’s look at the link.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7</a:t>
            </a:fld>
            <a:endParaRPr lang="en-US"/>
          </a:p>
        </p:txBody>
      </p:sp>
    </p:spTree>
    <p:extLst>
      <p:ext uri="{BB962C8B-B14F-4D97-AF65-F5344CB8AC3E}">
        <p14:creationId xmlns:p14="http://schemas.microsoft.com/office/powerpoint/2010/main" val="18470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two handouts connected with</a:t>
            </a:r>
            <a:r>
              <a:rPr lang="en-US" sz="1200" baseline="0" dirty="0" smtClean="0"/>
              <a:t> this tutorial.  The first one is for educators.  It is a resource for you to learn about ways you can make content you already have in your special education classroom and in a general education classroom accessible.  Some of the supports listed are free for qualifying individuals, some or free for everyone, others typically cost less then $20.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8</a:t>
            </a:fld>
            <a:endParaRPr lang="en-US"/>
          </a:p>
        </p:txBody>
      </p:sp>
    </p:spTree>
    <p:extLst>
      <p:ext uri="{BB962C8B-B14F-4D97-AF65-F5344CB8AC3E}">
        <p14:creationId xmlns:p14="http://schemas.microsoft.com/office/powerpoint/2010/main" val="156802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created</a:t>
            </a:r>
            <a:r>
              <a:rPr lang="en-US" baseline="0" dirty="0" smtClean="0"/>
              <a:t> this brief introductory level webinar to light a fire under school districts to work smarter, not harder!  Though all of this may seem a bit overwhelming on your already full plate, please consider setting a new goal for yourself to explore more about this topic on a monthly basis or add it to the agenda of a professional learning community that you are a part of.  </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9</a:t>
            </a:fld>
            <a:endParaRPr lang="en-US"/>
          </a:p>
        </p:txBody>
      </p:sp>
    </p:spTree>
    <p:extLst>
      <p:ext uri="{BB962C8B-B14F-4D97-AF65-F5344CB8AC3E}">
        <p14:creationId xmlns:p14="http://schemas.microsoft.com/office/powerpoint/2010/main" val="90245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a:t>
            </a:r>
            <a:r>
              <a:rPr lang="en-US" baseline="0" dirty="0" smtClean="0"/>
              <a:t>  Thank you for helping to ensure all learners have access to educational materials….without the hassle!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42C476F-4818-43D5-822D-C45F2AB180BB}" type="slidenum">
              <a:rPr lang="en-US" smtClean="0"/>
              <a:t>10</a:t>
            </a:fld>
            <a:endParaRPr lang="en-US"/>
          </a:p>
        </p:txBody>
      </p:sp>
    </p:spTree>
    <p:extLst>
      <p:ext uri="{BB962C8B-B14F-4D97-AF65-F5344CB8AC3E}">
        <p14:creationId xmlns:p14="http://schemas.microsoft.com/office/powerpoint/2010/main" val="57701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1" baseline="0">
                <a:solidFill>
                  <a:schemeClr val="bg1"/>
                </a:solidFill>
                <a:latin typeface="Gill Sans MT" panose="020B0502020104020203" pitchFamily="34" charset="0"/>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Gill Sans MT" panose="020B0502020104020203" pitchFamily="34" charset="0"/>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7762" y="1386432"/>
            <a:ext cx="4413830" cy="2097452"/>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2 Column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a:defRPr>
                <a:solidFill>
                  <a:schemeClr val="accent1"/>
                </a:solidFill>
                <a:latin typeface="Gill Sans MT" panose="020B0502020104020203" pitchFamily="34" charset="0"/>
              </a:defRPr>
            </a:lvl1pPr>
            <a:lvl2pPr>
              <a:defRPr>
                <a:solidFill>
                  <a:schemeClr val="accent1"/>
                </a:solidFill>
                <a:latin typeface="Gill Sans MT" panose="020B0502020104020203" pitchFamily="34" charset="0"/>
              </a:defRPr>
            </a:lvl2pPr>
            <a:lvl3pPr>
              <a:defRPr>
                <a:solidFill>
                  <a:schemeClr val="accent1"/>
                </a:solidFill>
                <a:latin typeface="Gill Sans MT" panose="020B0502020104020203" pitchFamily="34" charset="0"/>
              </a:defRPr>
            </a:lvl3pPr>
            <a:lvl4pPr>
              <a:defRPr>
                <a:solidFill>
                  <a:schemeClr val="accent1"/>
                </a:solidFill>
                <a:latin typeface="Gill Sans MT" panose="020B0502020104020203" pitchFamily="34" charset="0"/>
              </a:defRPr>
            </a:lvl4pPr>
            <a:lvl5pPr>
              <a:defRPr>
                <a:solidFill>
                  <a:schemeClr val="accent1"/>
                </a:solidFill>
                <a:latin typeface="Gill Sans MT" panose="020B05020201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a:defRPr>
                <a:solidFill>
                  <a:schemeClr val="accent1"/>
                </a:solidFill>
                <a:latin typeface="Gill Sans MT" panose="020B0502020104020203" pitchFamily="34" charset="0"/>
              </a:defRPr>
            </a:lvl1pPr>
            <a:lvl2pPr>
              <a:defRPr>
                <a:solidFill>
                  <a:schemeClr val="accent1"/>
                </a:solidFill>
                <a:latin typeface="Gill Sans MT" panose="020B0502020104020203" pitchFamily="34" charset="0"/>
              </a:defRPr>
            </a:lvl2pPr>
            <a:lvl3pPr>
              <a:defRPr>
                <a:solidFill>
                  <a:schemeClr val="accent1"/>
                </a:solidFill>
                <a:latin typeface="Gill Sans MT" panose="020B0502020104020203" pitchFamily="34" charset="0"/>
              </a:defRPr>
            </a:lvl3pPr>
            <a:lvl4pPr>
              <a:defRPr>
                <a:solidFill>
                  <a:schemeClr val="accent1"/>
                </a:solidFill>
                <a:latin typeface="Gill Sans MT" panose="020B0502020104020203" pitchFamily="34" charset="0"/>
              </a:defRPr>
            </a:lvl4pPr>
            <a:lvl5pPr>
              <a:defRPr>
                <a:solidFill>
                  <a:schemeClr val="accent1"/>
                </a:solidFill>
                <a:latin typeface="Gill Sans MT" panose="020B05020201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accent1"/>
                </a:solidFill>
                <a:latin typeface="Gill Sans MT" panose="020B0502020104020203" pitchFamily="34" charset="0"/>
              </a:defRPr>
            </a:lvl1pPr>
          </a:lstStyle>
          <a:p>
            <a:fld id="{68EBF8CF-457A-443D-B73E-F0D731CC0B9A}" type="datetime1">
              <a:rPr lang="en-US" smtClean="0"/>
              <a:t>5/11/2020</a:t>
            </a:fld>
            <a:endParaRPr lang="en-US" dirty="0"/>
          </a:p>
        </p:txBody>
      </p:sp>
      <p:sp>
        <p:nvSpPr>
          <p:cNvPr id="7" name="Slide Number Placeholder 6"/>
          <p:cNvSpPr>
            <a:spLocks noGrp="1"/>
          </p:cNvSpPr>
          <p:nvPr>
            <p:ph type="sldNum" sz="quarter" idx="12"/>
          </p:nvPr>
        </p:nvSpPr>
        <p:spPr/>
        <p:txBody>
          <a:bodyPr/>
          <a:lstStyle>
            <a:lvl1pPr>
              <a:defRPr>
                <a:solidFill>
                  <a:schemeClr val="accent1"/>
                </a:solidFill>
                <a:latin typeface="Gill Sans MT" panose="020B0502020104020203" pitchFamily="34" charset="0"/>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accent1"/>
                </a:solidFill>
                <a:latin typeface="Gill Sans MT" panose="020B0502020104020203" pitchFamily="34" charset="0"/>
              </a:defRPr>
            </a:lvl1pPr>
          </a:lstStyle>
          <a:p>
            <a:r>
              <a:rPr lang="en-US" dirty="0" smtClean="0"/>
              <a:t>Optional Tagline Goes Here </a:t>
            </a:r>
            <a:r>
              <a:rPr lang="en-US" dirty="0" smtClean="0">
                <a:solidFill>
                  <a:schemeClr val="accent2"/>
                </a:solidFill>
              </a:rPr>
              <a:t>|</a:t>
            </a:r>
            <a:r>
              <a:rPr lang="en-US" dirty="0" smtClean="0"/>
              <a:t> swwc.org</a:t>
            </a:r>
            <a:endParaRPr lang="en-US" dirty="0"/>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Content">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MT" panose="020B0502020104020203" pitchFamily="34" charset="0"/>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latin typeface="Gill Sans MT" panose="020B0502020104020203" pitchFamily="34" charset="0"/>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solidFill>
                  <a:schemeClr val="accent1"/>
                </a:solidFill>
                <a:latin typeface="Gill Sans MT" panose="020B0502020104020203" pitchFamily="34" charset="0"/>
              </a:defRPr>
            </a:lvl1pPr>
            <a:lvl2pPr>
              <a:buClr>
                <a:schemeClr val="accent1"/>
              </a:buClr>
              <a:defRPr>
                <a:solidFill>
                  <a:schemeClr val="accent1"/>
                </a:solidFill>
                <a:latin typeface="Gill Sans MT" panose="020B0502020104020203" pitchFamily="34" charset="0"/>
              </a:defRPr>
            </a:lvl2pPr>
            <a:lvl3pPr>
              <a:buClr>
                <a:schemeClr val="accent1"/>
              </a:buClr>
              <a:defRPr>
                <a:solidFill>
                  <a:schemeClr val="accent1"/>
                </a:solidFill>
                <a:latin typeface="Gill Sans MT" panose="020B0502020104020203" pitchFamily="34" charset="0"/>
              </a:defRPr>
            </a:lvl3pPr>
            <a:lvl4pPr>
              <a:buClr>
                <a:schemeClr val="accent1"/>
              </a:buClr>
              <a:defRPr>
                <a:solidFill>
                  <a:schemeClr val="accent1"/>
                </a:solidFill>
                <a:latin typeface="Gill Sans MT" panose="020B0502020104020203" pitchFamily="34" charset="0"/>
              </a:defRPr>
            </a:lvl4pPr>
            <a:lvl5pPr>
              <a:buClr>
                <a:schemeClr val="accent1"/>
              </a:buClr>
              <a:defRPr>
                <a:solidFill>
                  <a:schemeClr val="accent1"/>
                </a:solidFill>
                <a:latin typeface="Gill Sans MT" panose="020B05020201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1"/>
                </a:solidFill>
                <a:latin typeface="Gill Sans MT" panose="020B0502020104020203" pitchFamily="34" charset="0"/>
              </a:defRPr>
            </a:lvl1pPr>
          </a:lstStyle>
          <a:p>
            <a:fld id="{B354750F-399D-48E0-A2AE-8DE9C4E31A49}" type="datetime1">
              <a:rPr lang="en-US" smtClean="0"/>
              <a:t>5/11/2020</a:t>
            </a:fld>
            <a:endParaRPr lang="en-US" dirty="0"/>
          </a:p>
        </p:txBody>
      </p:sp>
      <p:sp>
        <p:nvSpPr>
          <p:cNvPr id="6" name="Slide Number Placeholder 5"/>
          <p:cNvSpPr>
            <a:spLocks noGrp="1"/>
          </p:cNvSpPr>
          <p:nvPr>
            <p:ph type="sldNum" sz="quarter" idx="12"/>
          </p:nvPr>
        </p:nvSpPr>
        <p:spPr/>
        <p:txBody>
          <a:bodyPr/>
          <a:lstStyle>
            <a:lvl1pPr>
              <a:defRPr>
                <a:solidFill>
                  <a:schemeClr val="accent1"/>
                </a:solidFill>
                <a:latin typeface="Gill Sans MT" panose="020B0502020104020203" pitchFamily="34" charset="0"/>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accent1"/>
                </a:solidFill>
                <a:latin typeface="Gill Sans MT" panose="020B0502020104020203" pitchFamily="34" charset="0"/>
              </a:defRPr>
            </a:lvl1pPr>
          </a:lstStyle>
          <a:p>
            <a:r>
              <a:rPr lang="en-US" dirty="0" smtClean="0"/>
              <a:t>Optional Tagline Goes Here </a:t>
            </a:r>
            <a:r>
              <a:rPr lang="en-US" dirty="0" smtClean="0">
                <a:solidFill>
                  <a:schemeClr val="accent2"/>
                </a:solidFill>
              </a:rPr>
              <a:t>|</a:t>
            </a:r>
            <a:r>
              <a:rPr lang="en-US" dirty="0" smtClean="0"/>
              <a:t> swwc.org</a:t>
            </a:r>
            <a:endParaRPr lang="en-US"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Blank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latin typeface="Gill Sans MT" panose="020B0502020104020203" pitchFamily="34" charset="0"/>
              </a:defRPr>
            </a:lvl1pPr>
          </a:lstStyle>
          <a:p>
            <a:r>
              <a:rPr lang="en-US" dirty="0" smtClean="0"/>
              <a:t>Click to edit title</a:t>
            </a:r>
            <a:endParaRPr lang="en-US" dirty="0"/>
          </a:p>
        </p:txBody>
      </p:sp>
      <p:sp>
        <p:nvSpPr>
          <p:cNvPr id="4" name="Date Placeholder 3"/>
          <p:cNvSpPr>
            <a:spLocks noGrp="1"/>
          </p:cNvSpPr>
          <p:nvPr>
            <p:ph type="dt" sz="half" idx="10"/>
          </p:nvPr>
        </p:nvSpPr>
        <p:spPr/>
        <p:txBody>
          <a:bodyPr/>
          <a:lstStyle>
            <a:lvl1pPr>
              <a:defRPr>
                <a:solidFill>
                  <a:schemeClr val="accent1"/>
                </a:solidFill>
                <a:latin typeface="Gill Sans MT" panose="020B0502020104020203" pitchFamily="34" charset="0"/>
              </a:defRPr>
            </a:lvl1pPr>
          </a:lstStyle>
          <a:p>
            <a:fld id="{65D1EDFF-A645-472C-8857-D562C2FA848C}" type="datetime1">
              <a:rPr lang="en-US" smtClean="0"/>
              <a:t>5/11/2020</a:t>
            </a:fld>
            <a:endParaRPr lang="en-US" dirty="0"/>
          </a:p>
        </p:txBody>
      </p:sp>
      <p:sp>
        <p:nvSpPr>
          <p:cNvPr id="6" name="Slide Number Placeholder 5"/>
          <p:cNvSpPr>
            <a:spLocks noGrp="1"/>
          </p:cNvSpPr>
          <p:nvPr>
            <p:ph type="sldNum" sz="quarter" idx="12"/>
          </p:nvPr>
        </p:nvSpPr>
        <p:spPr/>
        <p:txBody>
          <a:bodyPr/>
          <a:lstStyle>
            <a:lvl1pPr>
              <a:defRPr>
                <a:solidFill>
                  <a:schemeClr val="accent1"/>
                </a:solidFill>
                <a:latin typeface="Gill Sans MT" panose="020B0502020104020203" pitchFamily="34" charset="0"/>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accent1"/>
                </a:solidFill>
                <a:latin typeface="Gill Sans MT" panose="020B0502020104020203" pitchFamily="34" charset="0"/>
              </a:defRPr>
            </a:lvl1pPr>
          </a:lstStyle>
          <a:p>
            <a:r>
              <a:rPr lang="en-US" dirty="0" smtClean="0"/>
              <a:t>Optional Tagline Goes Here </a:t>
            </a:r>
            <a:r>
              <a:rPr lang="en-US" dirty="0" smtClean="0">
                <a:solidFill>
                  <a:schemeClr val="accent2"/>
                </a:solidFill>
              </a:rPr>
              <a:t>|</a:t>
            </a:r>
            <a:r>
              <a:rPr lang="en-US" dirty="0" smtClean="0"/>
              <a:t> swwc.org</a:t>
            </a:r>
            <a:endParaRPr lang="en-US"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ank You Slide">
    <p:bg>
      <p:bgPr>
        <a:gradFill flip="none" rotWithShape="1">
          <a:gsLst>
            <a:gs pos="90000">
              <a:schemeClr val="accent1"/>
            </a:gs>
            <a:gs pos="22000">
              <a:schemeClr val="accent4"/>
            </a:gs>
          </a:gsLst>
          <a:lin ang="5400000" scaled="1"/>
          <a:tileRect/>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1931736"/>
            <a:ext cx="10515600" cy="1472163"/>
          </a:xfrm>
        </p:spPr>
        <p:txBody>
          <a:bodyPr>
            <a:noAutofit/>
          </a:bodyPr>
          <a:lstStyle>
            <a:lvl1pPr algn="ctr">
              <a:tabLst>
                <a:tab pos="3770313" algn="l"/>
              </a:tabLst>
              <a:defRPr sz="7000" b="1">
                <a:solidFill>
                  <a:schemeClr val="bg1"/>
                </a:solidFill>
                <a:latin typeface="Gill Sans MT" panose="020B0502020104020203" pitchFamily="34" charset="0"/>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580041"/>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firstname.lastname@swwc.org</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latin typeface="Gill Sans MT" panose="020B0502020104020203" pitchFamily="34" charset="0"/>
              </a:defRPr>
            </a:lvl1pPr>
          </a:lstStyle>
          <a:p>
            <a:fld id="{F08EC193-0F29-431C-B301-C20B9E2C7EEE}" type="datetime1">
              <a:rPr lang="en-US" smtClean="0"/>
              <a:t>5/11/2020</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latin typeface="Gill Sans MT" panose="020B0502020104020203" pitchFamily="34" charset="0"/>
              </a:defRPr>
            </a:lvl1pPr>
          </a:lstStyle>
          <a:p>
            <a:r>
              <a:rPr lang="en-US" dirty="0" smtClean="0"/>
              <a:t>Optional Tagline Goes Here </a:t>
            </a:r>
            <a:r>
              <a:rPr lang="en-US" dirty="0" smtClean="0">
                <a:solidFill>
                  <a:schemeClr val="accent2"/>
                </a:solidFill>
              </a:rPr>
              <a:t>|</a:t>
            </a:r>
            <a:r>
              <a:rPr lang="en-US" dirty="0" smtClean="0"/>
              <a:t> swwc.org</a:t>
            </a:r>
            <a:endParaRPr lang="en-US" dirty="0"/>
          </a:p>
        </p:txBody>
      </p:sp>
      <p:sp>
        <p:nvSpPr>
          <p:cNvPr id="4" name="Slide Number Placeholder 3"/>
          <p:cNvSpPr>
            <a:spLocks noGrp="1"/>
          </p:cNvSpPr>
          <p:nvPr>
            <p:ph type="sldNum" sz="quarter" idx="11"/>
          </p:nvPr>
        </p:nvSpPr>
        <p:spPr/>
        <p:txBody>
          <a:bodyPr/>
          <a:lstStyle>
            <a:lvl1pPr>
              <a:defRPr>
                <a:solidFill>
                  <a:schemeClr val="bg1"/>
                </a:solidFill>
                <a:latin typeface="Gill Sans MT" panose="020B0502020104020203" pitchFamily="34" charset="0"/>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57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0026" y="327490"/>
            <a:ext cx="2096801" cy="9964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63259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accent1"/>
                </a:solidFill>
                <a:latin typeface="Gill Sans MT" panose="020B0502020104020203" pitchFamily="34" charset="0"/>
              </a:defRPr>
            </a:lvl1pPr>
          </a:lstStyle>
          <a:p>
            <a:fld id="{6059CD68-2473-4377-8B82-810CD70E299C}" type="datetime1">
              <a:rPr lang="en-US" smtClean="0"/>
              <a:t>5/11/2020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accent1"/>
                </a:solidFill>
                <a:latin typeface="Gill Sans MT" panose="020B0502020104020203" pitchFamily="34" charset="0"/>
              </a:defRPr>
            </a:lvl1pPr>
          </a:lstStyle>
          <a:p>
            <a:r>
              <a:rPr lang="en-US" smtClean="0"/>
              <a:t>Optional Tagline Goes Here | swsc.org</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accent1"/>
                </a:solidFill>
                <a:latin typeface="Gill Sans MT" panose="020B0502020104020203"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90" r:id="rId2"/>
    <p:sldLayoutId id="2147483712" r:id="rId3"/>
    <p:sldLayoutId id="2147483789" r:id="rId4"/>
    <p:sldLayoutId id="2147483798" r:id="rId5"/>
    <p:sldLayoutId id="2147483800"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accent1"/>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accent1"/>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accent1"/>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accent1"/>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accent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user/AIMNationalCent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aem.cast.org/navigating/palm.html" TargetMode="External"/><Relationship Id="rId4" Type="http://schemas.openxmlformats.org/officeDocument/2006/relationships/hyperlink" Target="https://www.youtube.com/watch?v=JcPIMlOJJk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em.cast.org/navigating/five-things-about-buying-accessibl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em.cast.org/navigating/palm.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6408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9542" y="3062445"/>
            <a:ext cx="10515600" cy="1472163"/>
          </a:xfrm>
        </p:spPr>
        <p:txBody>
          <a:bodyPr/>
          <a:lstStyle/>
          <a:p>
            <a:endParaRPr lang="en-US" dirty="0"/>
          </a:p>
        </p:txBody>
      </p:sp>
    </p:spTree>
    <p:extLst>
      <p:ext uri="{BB962C8B-B14F-4D97-AF65-F5344CB8AC3E}">
        <p14:creationId xmlns:p14="http://schemas.microsoft.com/office/powerpoint/2010/main" val="417096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Understanding </a:t>
            </a:r>
            <a:r>
              <a:rPr lang="en-US" sz="4000" dirty="0" smtClean="0"/>
              <a:t>More </a:t>
            </a:r>
            <a:r>
              <a:rPr lang="en-US" sz="4000" dirty="0" smtClean="0"/>
              <a:t>about Accessible </a:t>
            </a:r>
            <a:r>
              <a:rPr lang="en-US" sz="4000" dirty="0" smtClean="0"/>
              <a:t>Materials</a:t>
            </a:r>
            <a:endParaRPr lang="en-US" sz="4000" dirty="0"/>
          </a:p>
        </p:txBody>
      </p:sp>
      <p:sp>
        <p:nvSpPr>
          <p:cNvPr id="4" name="Text Placeholder 3"/>
          <p:cNvSpPr>
            <a:spLocks noGrp="1"/>
          </p:cNvSpPr>
          <p:nvPr>
            <p:ph type="body" sz="quarter" idx="14"/>
          </p:nvPr>
        </p:nvSpPr>
        <p:spPr/>
        <p:txBody>
          <a:bodyPr/>
          <a:lstStyle/>
          <a:p>
            <a:r>
              <a:rPr lang="en-US" dirty="0" smtClean="0"/>
              <a:t>Chris Kuehl | Specialist of Physical/Health Disabilities</a:t>
            </a:r>
            <a:endParaRPr lang="en-US" dirty="0"/>
          </a:p>
        </p:txBody>
      </p:sp>
    </p:spTree>
    <p:extLst>
      <p:ext uri="{BB962C8B-B14F-4D97-AF65-F5344CB8AC3E}">
        <p14:creationId xmlns:p14="http://schemas.microsoft.com/office/powerpoint/2010/main" val="2961406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57" y="434188"/>
            <a:ext cx="10912812" cy="914400"/>
          </a:xfrm>
        </p:spPr>
        <p:txBody>
          <a:bodyPr>
            <a:noAutofit/>
          </a:bodyPr>
          <a:lstStyle/>
          <a:p>
            <a:r>
              <a:rPr lang="en-US" dirty="0" smtClean="0"/>
              <a:t>National Center on </a:t>
            </a:r>
            <a:r>
              <a:rPr lang="en-US" dirty="0" smtClean="0"/>
              <a:t>Ac</a:t>
            </a:r>
            <a:r>
              <a:rPr lang="en-US" dirty="0" smtClean="0"/>
              <a:t>cessible </a:t>
            </a:r>
            <a:r>
              <a:rPr lang="en-US" dirty="0" smtClean="0"/>
              <a:t>Educational Materials (Law: IDEA)</a:t>
            </a:r>
            <a:br>
              <a:rPr lang="en-US" dirty="0" smtClean="0"/>
            </a:br>
            <a:endParaRPr lang="en-US" dirty="0"/>
          </a:p>
        </p:txBody>
      </p:sp>
      <p:sp>
        <p:nvSpPr>
          <p:cNvPr id="3" name="Content Placeholder 2"/>
          <p:cNvSpPr>
            <a:spLocks noGrp="1"/>
          </p:cNvSpPr>
          <p:nvPr>
            <p:ph idx="1"/>
          </p:nvPr>
        </p:nvSpPr>
        <p:spPr>
          <a:xfrm>
            <a:off x="533400" y="2249487"/>
            <a:ext cx="10953750" cy="3541714"/>
          </a:xfrm>
        </p:spPr>
        <p:txBody>
          <a:bodyPr>
            <a:normAutofit fontScale="85000" lnSpcReduction="20000"/>
          </a:bodyPr>
          <a:lstStyle/>
          <a:p>
            <a:pPr lvl="1"/>
            <a:r>
              <a:rPr lang="en-US" sz="3600" dirty="0" smtClean="0"/>
              <a:t>AIM    Accessible Instructional Materials</a:t>
            </a:r>
          </a:p>
          <a:p>
            <a:pPr lvl="1"/>
            <a:r>
              <a:rPr lang="en-US" sz="3600" dirty="0" smtClean="0"/>
              <a:t>NIMAC   National </a:t>
            </a:r>
            <a:r>
              <a:rPr lang="en-US" sz="3600" dirty="0"/>
              <a:t>Instructional Material Accessibility </a:t>
            </a:r>
            <a:r>
              <a:rPr lang="en-US" sz="3600" dirty="0" smtClean="0"/>
              <a:t>Center</a:t>
            </a:r>
          </a:p>
          <a:p>
            <a:pPr lvl="1"/>
            <a:r>
              <a:rPr lang="en-US" sz="3600" dirty="0"/>
              <a:t>AEM    Accessible Educational </a:t>
            </a:r>
            <a:r>
              <a:rPr lang="en-US" sz="3600" dirty="0" smtClean="0"/>
              <a:t>Materials</a:t>
            </a:r>
          </a:p>
          <a:p>
            <a:pPr lvl="1"/>
            <a:r>
              <a:rPr lang="en-US" sz="3600" dirty="0" smtClean="0"/>
              <a:t>CAST   Center for Applied Special Technology</a:t>
            </a:r>
            <a:endParaRPr lang="en-US" sz="3600" dirty="0"/>
          </a:p>
          <a:p>
            <a:pPr lvl="1"/>
            <a:endParaRPr lang="en-US" sz="3600" dirty="0" smtClean="0"/>
          </a:p>
          <a:p>
            <a:pPr lvl="1"/>
            <a:r>
              <a:rPr lang="en-US" sz="3600" dirty="0" smtClean="0"/>
              <a:t>PALM    Purchase Accessible Learning Materials</a:t>
            </a:r>
            <a:endParaRPr lang="en-US" sz="3600" dirty="0"/>
          </a:p>
        </p:txBody>
      </p:sp>
    </p:spTree>
    <p:extLst>
      <p:ext uri="{BB962C8B-B14F-4D97-AF65-F5344CB8AC3E}">
        <p14:creationId xmlns:p14="http://schemas.microsoft.com/office/powerpoint/2010/main" val="496907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0"/>
            <a:ext cx="9905998" cy="1371600"/>
          </a:xfrm>
        </p:spPr>
        <p:txBody>
          <a:bodyPr>
            <a:normAutofit/>
          </a:bodyPr>
          <a:lstStyle/>
          <a:p>
            <a:r>
              <a:rPr lang="en-US" dirty="0" smtClean="0"/>
              <a:t>Website: </a:t>
            </a:r>
            <a:r>
              <a:rPr lang="en-US" dirty="0" smtClean="0"/>
              <a:t>http</a:t>
            </a:r>
            <a:r>
              <a:rPr lang="en-US" dirty="0"/>
              <a:t>://aem.cast.org/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413" y="1371600"/>
            <a:ext cx="10212386" cy="5517575"/>
          </a:xfrm>
        </p:spPr>
      </p:pic>
    </p:spTree>
    <p:extLst>
      <p:ext uri="{BB962C8B-B14F-4D97-AF65-F5344CB8AC3E}">
        <p14:creationId xmlns:p14="http://schemas.microsoft.com/office/powerpoint/2010/main" val="163557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206" y="124574"/>
            <a:ext cx="9905998" cy="1335024"/>
          </a:xfrm>
        </p:spPr>
        <p:txBody>
          <a:bodyPr>
            <a:normAutofit/>
          </a:bodyPr>
          <a:lstStyle/>
          <a:p>
            <a:r>
              <a:rPr lang="en-US" dirty="0" smtClean="0"/>
              <a:t>YouTube - Watch </a:t>
            </a:r>
            <a:r>
              <a:rPr lang="en-US" dirty="0" smtClean="0"/>
              <a:t>&amp; Learn</a:t>
            </a:r>
            <a:endParaRPr lang="en-US" dirty="0"/>
          </a:p>
        </p:txBody>
      </p:sp>
      <p:sp>
        <p:nvSpPr>
          <p:cNvPr id="3" name="Content Placeholder 2"/>
          <p:cNvSpPr>
            <a:spLocks noGrp="1"/>
          </p:cNvSpPr>
          <p:nvPr>
            <p:ph idx="1"/>
          </p:nvPr>
        </p:nvSpPr>
        <p:spPr>
          <a:xfrm>
            <a:off x="288822" y="2234480"/>
            <a:ext cx="11734800" cy="4126992"/>
          </a:xfrm>
        </p:spPr>
        <p:txBody>
          <a:bodyPr>
            <a:normAutofit/>
          </a:bodyPr>
          <a:lstStyle/>
          <a:p>
            <a:pPr marL="0" indent="0">
              <a:buNone/>
            </a:pPr>
            <a:r>
              <a:rPr lang="en-US" sz="3600" dirty="0" smtClean="0">
                <a:hlinkClick r:id="rId3"/>
              </a:rPr>
              <a:t>https</a:t>
            </a:r>
            <a:r>
              <a:rPr lang="en-US" sz="3600" dirty="0">
                <a:hlinkClick r:id="rId3"/>
              </a:rPr>
              <a:t>://www.youtube.com/user/AIMNationalCenter</a:t>
            </a:r>
            <a:endParaRPr lang="en-US" sz="3600" dirty="0"/>
          </a:p>
          <a:p>
            <a:pPr marL="0" indent="0">
              <a:buNone/>
            </a:pPr>
            <a:endParaRPr lang="en-US" sz="3600" dirty="0"/>
          </a:p>
          <a:p>
            <a:pPr marL="0" indent="0">
              <a:buNone/>
            </a:pPr>
            <a:r>
              <a:rPr lang="en-US" sz="3600" dirty="0" smtClean="0"/>
              <a:t>Sample: Understanding AIM </a:t>
            </a:r>
            <a:r>
              <a:rPr lang="en-US" sz="3600" dirty="0" smtClean="0">
                <a:hlinkClick r:id="rId4"/>
              </a:rPr>
              <a:t>https</a:t>
            </a:r>
            <a:r>
              <a:rPr lang="en-US" sz="3600" dirty="0">
                <a:hlinkClick r:id="rId4"/>
              </a:rPr>
              <a:t>://www.youtube.com/watch?v=JcPIMlOJJkc</a:t>
            </a:r>
            <a:r>
              <a:rPr lang="en-US" sz="3600" dirty="0"/>
              <a:t> </a:t>
            </a:r>
            <a:endParaRPr lang="en-US" sz="3600" dirty="0">
              <a:hlinkClick r:id="rId5"/>
            </a:endParaRPr>
          </a:p>
          <a:p>
            <a:endParaRPr lang="en-US" sz="3600" dirty="0"/>
          </a:p>
        </p:txBody>
      </p:sp>
    </p:spTree>
    <p:extLst>
      <p:ext uri="{BB962C8B-B14F-4D97-AF65-F5344CB8AC3E}">
        <p14:creationId xmlns:p14="http://schemas.microsoft.com/office/powerpoint/2010/main" val="393272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33" y="231058"/>
            <a:ext cx="10515600" cy="914400"/>
          </a:xfrm>
        </p:spPr>
        <p:txBody>
          <a:bodyPr>
            <a:normAutofit/>
          </a:bodyPr>
          <a:lstStyle/>
          <a:p>
            <a:r>
              <a:rPr lang="en-US" dirty="0" smtClean="0"/>
              <a:t>Handout </a:t>
            </a:r>
            <a:r>
              <a:rPr lang="en-US" dirty="0" smtClean="0"/>
              <a:t>for Your Curriculum Director</a:t>
            </a:r>
            <a:endParaRPr lang="en-US" dirty="0"/>
          </a:p>
        </p:txBody>
      </p:sp>
      <p:sp>
        <p:nvSpPr>
          <p:cNvPr id="3" name="Content Placeholder 2"/>
          <p:cNvSpPr>
            <a:spLocks noGrp="1"/>
          </p:cNvSpPr>
          <p:nvPr>
            <p:ph idx="1"/>
          </p:nvPr>
        </p:nvSpPr>
        <p:spPr>
          <a:xfrm>
            <a:off x="609600" y="2249487"/>
            <a:ext cx="11144250" cy="3541714"/>
          </a:xfrm>
        </p:spPr>
        <p:txBody>
          <a:bodyPr>
            <a:normAutofit lnSpcReduction="10000"/>
          </a:bodyPr>
          <a:lstStyle/>
          <a:p>
            <a:r>
              <a:rPr lang="en-US" sz="3600" dirty="0" smtClean="0"/>
              <a:t>When your district is buying new curriculum, the district needs to inform the vendor that you want the materials printed in specialized formats. Here’s the link to get you started:</a:t>
            </a:r>
          </a:p>
          <a:p>
            <a:r>
              <a:rPr lang="en-US" sz="3600" dirty="0">
                <a:hlinkClick r:id="rId3"/>
              </a:rPr>
              <a:t>http://</a:t>
            </a:r>
            <a:r>
              <a:rPr lang="en-US" sz="3600" dirty="0" smtClean="0">
                <a:hlinkClick r:id="rId3"/>
              </a:rPr>
              <a:t>aem.cast.org/navigating/five-things-about-buying-accessible.html</a:t>
            </a:r>
            <a:r>
              <a:rPr lang="en-US" sz="3600"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366816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PALM Initiative</a:t>
            </a:r>
            <a:endParaRPr lang="en-US" dirty="0"/>
          </a:p>
        </p:txBody>
      </p:sp>
      <p:sp>
        <p:nvSpPr>
          <p:cNvPr id="3" name="Content Placeholder 2"/>
          <p:cNvSpPr>
            <a:spLocks noGrp="1"/>
          </p:cNvSpPr>
          <p:nvPr>
            <p:ph idx="1"/>
          </p:nvPr>
        </p:nvSpPr>
        <p:spPr>
          <a:xfrm>
            <a:off x="838200" y="2269151"/>
            <a:ext cx="10266361" cy="3541714"/>
          </a:xfrm>
        </p:spPr>
        <p:txBody>
          <a:bodyPr>
            <a:normAutofit/>
          </a:bodyPr>
          <a:lstStyle/>
          <a:p>
            <a:r>
              <a:rPr lang="en-US" sz="3600" dirty="0" smtClean="0"/>
              <a:t>Purchase Accessible Learning Materials</a:t>
            </a:r>
          </a:p>
          <a:p>
            <a:r>
              <a:rPr lang="en-US" sz="3600" dirty="0" smtClean="0">
                <a:hlinkClick r:id="rId3"/>
              </a:rPr>
              <a:t>http</a:t>
            </a:r>
            <a:r>
              <a:rPr lang="en-US" sz="3600" dirty="0">
                <a:hlinkClick r:id="rId3"/>
              </a:rPr>
              <a:t>://aem.cast.org/navigating/palm.html</a:t>
            </a:r>
            <a:endParaRPr lang="en-US" sz="3600" dirty="0"/>
          </a:p>
        </p:txBody>
      </p:sp>
    </p:spTree>
    <p:extLst>
      <p:ext uri="{BB962C8B-B14F-4D97-AF65-F5344CB8AC3E}">
        <p14:creationId xmlns:p14="http://schemas.microsoft.com/office/powerpoint/2010/main" val="4252189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Handout for Educators</a:t>
            </a:r>
            <a:endParaRPr lang="en-US" dirty="0"/>
          </a:p>
        </p:txBody>
      </p:sp>
      <p:sp>
        <p:nvSpPr>
          <p:cNvPr id="3" name="Content Placeholder 2"/>
          <p:cNvSpPr>
            <a:spLocks noGrp="1"/>
          </p:cNvSpPr>
          <p:nvPr>
            <p:ph idx="1"/>
          </p:nvPr>
        </p:nvSpPr>
        <p:spPr>
          <a:xfrm>
            <a:off x="641554" y="1894450"/>
            <a:ext cx="10515600" cy="4351338"/>
          </a:xfrm>
        </p:spPr>
        <p:txBody>
          <a:bodyPr>
            <a:normAutofit/>
          </a:bodyPr>
          <a:lstStyle/>
          <a:p>
            <a:r>
              <a:rPr lang="en-US" sz="3600" dirty="0" smtClean="0"/>
              <a:t>Learn ways to make content you already have accessible.</a:t>
            </a:r>
          </a:p>
          <a:p>
            <a:r>
              <a:rPr lang="en-US" sz="3600" dirty="0" smtClean="0"/>
              <a:t>Ex.  </a:t>
            </a:r>
            <a:r>
              <a:rPr lang="en-US" sz="3600" dirty="0" err="1" smtClean="0"/>
              <a:t>Bookshare</a:t>
            </a:r>
            <a:r>
              <a:rPr lang="en-US" sz="3600" dirty="0" smtClean="0"/>
              <a:t>, Audible, </a:t>
            </a:r>
            <a:r>
              <a:rPr lang="en-US" sz="3600" dirty="0" err="1" smtClean="0"/>
              <a:t>ibooks</a:t>
            </a:r>
            <a:r>
              <a:rPr lang="en-US" sz="3600" dirty="0" smtClean="0"/>
              <a:t>, Dolphin Easy Reader, Read 2 Go, Voice Dream Reader</a:t>
            </a:r>
          </a:p>
          <a:p>
            <a:endParaRPr lang="en-US" sz="3600" dirty="0" smtClean="0"/>
          </a:p>
          <a:p>
            <a:endParaRPr lang="en-US" sz="3600" dirty="0"/>
          </a:p>
        </p:txBody>
      </p:sp>
    </p:spTree>
    <p:extLst>
      <p:ext uri="{BB962C8B-B14F-4D97-AF65-F5344CB8AC3E}">
        <p14:creationId xmlns:p14="http://schemas.microsoft.com/office/powerpoint/2010/main" val="408925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0552"/>
            <a:ext cx="9905998" cy="924532"/>
          </a:xfrm>
        </p:spPr>
        <p:txBody>
          <a:bodyPr>
            <a:normAutofit/>
          </a:bodyPr>
          <a:lstStyle/>
          <a:p>
            <a:r>
              <a:rPr lang="en-US" dirty="0" smtClean="0"/>
              <a:t>Tons of </a:t>
            </a:r>
            <a:r>
              <a:rPr lang="en-US" dirty="0" smtClean="0"/>
              <a:t>Information</a:t>
            </a:r>
            <a:r>
              <a:rPr lang="en-US" dirty="0" smtClean="0"/>
              <a:t>!</a:t>
            </a:r>
            <a:endParaRPr lang="en-US" dirty="0"/>
          </a:p>
        </p:txBody>
      </p:sp>
      <p:sp>
        <p:nvSpPr>
          <p:cNvPr id="3" name="Content Placeholder 2"/>
          <p:cNvSpPr>
            <a:spLocks noGrp="1"/>
          </p:cNvSpPr>
          <p:nvPr>
            <p:ph idx="1"/>
          </p:nvPr>
        </p:nvSpPr>
        <p:spPr>
          <a:xfrm>
            <a:off x="231673" y="1532603"/>
            <a:ext cx="4507476" cy="5143500"/>
          </a:xfrm>
        </p:spPr>
        <p:txBody>
          <a:bodyPr>
            <a:normAutofit/>
          </a:bodyPr>
          <a:lstStyle/>
          <a:p>
            <a:r>
              <a:rPr lang="en-US" sz="3600" dirty="0" smtClean="0"/>
              <a:t>Consider adding this topic at a PLC</a:t>
            </a:r>
          </a:p>
          <a:p>
            <a:r>
              <a:rPr lang="en-US" sz="3600" dirty="0" smtClean="0"/>
              <a:t>Set a goal to read one thing/month- insert it in a binder or computer folder.</a:t>
            </a:r>
          </a:p>
          <a:p>
            <a:r>
              <a:rPr lang="en-US" sz="3600" dirty="0" smtClean="0"/>
              <a:t>Follow on </a:t>
            </a:r>
            <a:r>
              <a:rPr lang="en-US" sz="3600" dirty="0" smtClean="0"/>
              <a:t>Facebook and Twitter</a:t>
            </a:r>
            <a:endParaRPr lang="en-US" sz="3600" dirty="0" smtClean="0"/>
          </a:p>
          <a:p>
            <a:endParaRPr lang="en-US" sz="3600" dirty="0" smtClean="0"/>
          </a:p>
          <a:p>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627" y="1543050"/>
            <a:ext cx="7081069" cy="4414266"/>
          </a:xfrm>
          <a:prstGeom prst="rect">
            <a:avLst/>
          </a:prstGeom>
        </p:spPr>
      </p:pic>
    </p:spTree>
    <p:extLst>
      <p:ext uri="{BB962C8B-B14F-4D97-AF65-F5344CB8AC3E}">
        <p14:creationId xmlns:p14="http://schemas.microsoft.com/office/powerpoint/2010/main" val="22150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WWC">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408575-9DB5-452A-B62A-6979D35D672C}" vid="{959E04DB-7AD9-4B68-95E2-EB9742240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July 2019 SWWC PPT Template Widescreen</Template>
  <TotalTime>8</TotalTime>
  <Words>935</Words>
  <Application>Microsoft Office PowerPoint</Application>
  <PresentationFormat>Widescreen</PresentationFormat>
  <Paragraphs>46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NeueHaasGroteskText Std</vt:lpstr>
      <vt:lpstr>Wingdings</vt:lpstr>
      <vt:lpstr>SWWC</vt:lpstr>
      <vt:lpstr>PowerPoint Presentation</vt:lpstr>
      <vt:lpstr>Understanding More about Accessible Materials</vt:lpstr>
      <vt:lpstr>National Center on Accessible Educational Materials (Law: IDEA) </vt:lpstr>
      <vt:lpstr>Website: http://aem.cast.org/</vt:lpstr>
      <vt:lpstr>YouTube - Watch &amp; Learn</vt:lpstr>
      <vt:lpstr>Handout for Your Curriculum Director</vt:lpstr>
      <vt:lpstr>PALM Initiative</vt:lpstr>
      <vt:lpstr>Handout for Educators</vt:lpstr>
      <vt:lpstr>Tons of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dc:subject>
  <dc:creator>Shelly Maes</dc:creator>
  <cp:keywords>PowerPoint, Template</cp:keywords>
  <dc:description>Version 1.1, Released 8-2016</dc:description>
  <cp:lastModifiedBy>Shelly Maes</cp:lastModifiedBy>
  <cp:revision>1</cp:revision>
  <dcterms:created xsi:type="dcterms:W3CDTF">2020-05-11T14:35:31Z</dcterms:created>
  <dcterms:modified xsi:type="dcterms:W3CDTF">2020-05-11T14:43:59Z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